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74" r:id="rId2"/>
    <p:sldMasterId id="2147483675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6845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aa57ae2f09_2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aa57ae2f09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aa57ae2f09_2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aa57ae2f09_2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aa57ae2f09_2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aa57ae2f09_2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aa57ae2f09_2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aa57ae2f09_2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a57ae2f09_2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gaa57ae2f09_2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a57ae2f09_2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aa57ae2f09_2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aa57ae2f09_2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aa57ae2f09_2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aa57ae2f09_2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gaa57ae2f09_2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aa57ae2f09_2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gaa57ae2f09_2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aa57ae2f09_2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aa57ae2f09_2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aa57ae2f09_2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aa57ae2f09_2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aa57ae2f09_2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aa57ae2f09_2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aa57ae2f09_2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aa57ae2f09_2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aa57ae2f09_2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aa57ae2f09_2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aa57ae2f09_2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aa57ae2f09_2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aa57ae2f09_2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aa57ae2f09_2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aa57ae2f09_2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aa57ae2f09_2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a57ae2f09_2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aa57ae2f09_2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aa57ae2f09_2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aa57ae2f09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aa57ae2f09_2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aa57ae2f09_2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ctrTitle"/>
          </p:nvPr>
        </p:nvSpPr>
        <p:spPr>
          <a:xfrm>
            <a:off x="1130595" y="1803400"/>
            <a:ext cx="5826719" cy="123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ubTitle" idx="1"/>
          </p:nvPr>
        </p:nvSpPr>
        <p:spPr>
          <a:xfrm>
            <a:off x="1130595" y="3038125"/>
            <a:ext cx="5826719" cy="82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256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8412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609600" y="1620440"/>
            <a:ext cx="6348412" cy="2911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 rot="5400000">
            <a:off x="4497424" y="1937088"/>
            <a:ext cx="3938588" cy="97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 rot="5400000">
            <a:off x="1237818" y="-171019"/>
            <a:ext cx="3938588" cy="5195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8412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 rot="5400000">
            <a:off x="2328267" y="-98227"/>
            <a:ext cx="2911078" cy="634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615848" y="457200"/>
            <a:ext cx="6341465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609597" y="3009900"/>
            <a:ext cx="6347716" cy="385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2"/>
          </p:nvPr>
        </p:nvSpPr>
        <p:spPr>
          <a:xfrm>
            <a:off x="609598" y="3395586"/>
            <a:ext cx="6347715" cy="1135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609598" y="1448991"/>
            <a:ext cx="6347715" cy="1946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609598" y="3395586"/>
            <a:ext cx="6347715" cy="1135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7714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609600" y="3352800"/>
            <a:ext cx="6347714" cy="1178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>
            <a:spLocks noGrp="1"/>
          </p:cNvSpPr>
          <p:nvPr>
            <p:ph type="title"/>
          </p:nvPr>
        </p:nvSpPr>
        <p:spPr>
          <a:xfrm>
            <a:off x="609599" y="3600450"/>
            <a:ext cx="6347714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>
            <a:spLocks noGrp="1"/>
          </p:cNvSpPr>
          <p:nvPr>
            <p:ph type="pic" idx="2"/>
          </p:nvPr>
        </p:nvSpPr>
        <p:spPr>
          <a:xfrm>
            <a:off x="609599" y="457200"/>
            <a:ext cx="6347714" cy="2884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609599" y="4025503"/>
            <a:ext cx="6347714" cy="50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609599" y="1123953"/>
            <a:ext cx="2790182" cy="958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3571275" y="386194"/>
            <a:ext cx="3386037" cy="4144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2"/>
          </p:nvPr>
        </p:nvSpPr>
        <p:spPr>
          <a:xfrm>
            <a:off x="609599" y="2082802"/>
            <a:ext cx="2790182" cy="193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09599" y="457200"/>
            <a:ext cx="6347714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5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609599" y="457200"/>
            <a:ext cx="6347713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body" idx="1"/>
          </p:nvPr>
        </p:nvSpPr>
        <p:spPr>
          <a:xfrm>
            <a:off x="609599" y="1620737"/>
            <a:ext cx="3090672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2"/>
          </p:nvPr>
        </p:nvSpPr>
        <p:spPr>
          <a:xfrm>
            <a:off x="609599" y="2052935"/>
            <a:ext cx="3090672" cy="247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3"/>
          </p:nvPr>
        </p:nvSpPr>
        <p:spPr>
          <a:xfrm>
            <a:off x="3866640" y="1620737"/>
            <a:ext cx="3090672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4"/>
          </p:nvPr>
        </p:nvSpPr>
        <p:spPr>
          <a:xfrm>
            <a:off x="3866640" y="2052935"/>
            <a:ext cx="3090672" cy="247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7714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1"/>
          </p:nvPr>
        </p:nvSpPr>
        <p:spPr>
          <a:xfrm>
            <a:off x="609600" y="1620442"/>
            <a:ext cx="3088109" cy="291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body" idx="2"/>
          </p:nvPr>
        </p:nvSpPr>
        <p:spPr>
          <a:xfrm>
            <a:off x="3869204" y="1620443"/>
            <a:ext cx="3088110" cy="291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163" name="Google Shape;163;p27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609598" y="2025651"/>
            <a:ext cx="6347715" cy="1369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609598" y="3395586"/>
            <a:ext cx="6347715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28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8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3"/>
          <p:cNvGrpSpPr/>
          <p:nvPr/>
        </p:nvGrpSpPr>
        <p:grpSpPr>
          <a:xfrm>
            <a:off x="-7937" y="-5953"/>
            <a:ext cx="9170987" cy="5155406"/>
            <a:chOff x="-8466" y="-8468"/>
            <a:chExt cx="9171316" cy="6874935"/>
          </a:xfrm>
        </p:grpSpPr>
        <p:cxnSp>
          <p:nvCxnSpPr>
            <p:cNvPr id="52" name="Google Shape;52;p13"/>
            <p:cNvCxnSpPr/>
            <p:nvPr/>
          </p:nvCxnSpPr>
          <p:spPr>
            <a:xfrm rot="10800000" flipH="1">
              <a:off x="5130456" y="4175239"/>
              <a:ext cx="4022869" cy="2683288"/>
            </a:xfrm>
            <a:prstGeom prst="straightConnector1">
              <a:avLst/>
            </a:prstGeom>
            <a:noFill/>
            <a:ln w="9525" cap="rnd" cmpd="sng">
              <a:solidFill>
                <a:schemeClr val="accent1">
                  <a:alpha val="6980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53" name="Google Shape;53;p13"/>
            <p:cNvCxnSpPr/>
            <p:nvPr/>
          </p:nvCxnSpPr>
          <p:spPr>
            <a:xfrm>
              <a:off x="7043462" y="-529"/>
              <a:ext cx="1217656" cy="6859057"/>
            </a:xfrm>
            <a:prstGeom prst="straightConnector1">
              <a:avLst/>
            </a:prstGeom>
            <a:noFill/>
            <a:ln w="9525" cap="rnd" cmpd="sng">
              <a:solidFill>
                <a:schemeClr val="accent1">
                  <a:alpha val="6980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54" name="Google Shape;54;p13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C59B00">
                <a:alpha val="654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9B00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A6F06">
                <a:alpha val="81568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C59B00">
                <a:alpha val="654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8412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09600" y="1620440"/>
            <a:ext cx="6348412" cy="2911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►"/>
              <a:defRPr sz="3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5"/>
          <p:cNvGrpSpPr/>
          <p:nvPr/>
        </p:nvGrpSpPr>
        <p:grpSpPr>
          <a:xfrm>
            <a:off x="-7937" y="-5953"/>
            <a:ext cx="9170987" cy="5155406"/>
            <a:chOff x="-8467" y="-8468"/>
            <a:chExt cx="9171317" cy="6874935"/>
          </a:xfrm>
        </p:grpSpPr>
        <p:sp>
          <p:nvSpPr>
            <p:cNvPr id="75" name="Google Shape;75;p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6" name="Google Shape;76;p15"/>
            <p:cNvCxnSpPr/>
            <p:nvPr/>
          </p:nvCxnSpPr>
          <p:spPr>
            <a:xfrm rot="10800000" flipH="1">
              <a:off x="5130455" y="4175239"/>
              <a:ext cx="4022869" cy="2683288"/>
            </a:xfrm>
            <a:prstGeom prst="straightConnector1">
              <a:avLst/>
            </a:prstGeom>
            <a:noFill/>
            <a:ln w="9525" cap="rnd" cmpd="sng">
              <a:solidFill>
                <a:schemeClr val="accent1">
                  <a:alpha val="6980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77" name="Google Shape;77;p15"/>
            <p:cNvCxnSpPr/>
            <p:nvPr/>
          </p:nvCxnSpPr>
          <p:spPr>
            <a:xfrm>
              <a:off x="7043462" y="-529"/>
              <a:ext cx="1217656" cy="6859057"/>
            </a:xfrm>
            <a:prstGeom prst="straightConnector1">
              <a:avLst/>
            </a:prstGeom>
            <a:noFill/>
            <a:ln w="9525" cap="rnd" cmpd="sng">
              <a:solidFill>
                <a:schemeClr val="accent1">
                  <a:alpha val="6980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78" name="Google Shape;78;p15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C59B00">
                <a:alpha val="654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9B00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A6F06">
                <a:alpha val="81568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C59B00">
                <a:alpha val="654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6348412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609600" y="1620440"/>
            <a:ext cx="6348412" cy="2911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►"/>
              <a:defRPr sz="3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dt" idx="10"/>
          </p:nvPr>
        </p:nvSpPr>
        <p:spPr>
          <a:xfrm>
            <a:off x="5405437" y="4531519"/>
            <a:ext cx="68421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ftr" idx="11"/>
          </p:nvPr>
        </p:nvSpPr>
        <p:spPr>
          <a:xfrm>
            <a:off x="609600" y="4531519"/>
            <a:ext cx="4622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.x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.x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.x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images.app.goo.gl/g4KvQhXK6yvbPd8y9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images.app.goo.gl/ozRoXgEaYRn2StCT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images.app.goo.gl/BHiAGhEJr6au81yu5" TargetMode="External"/><Relationship Id="rId5" Type="http://schemas.openxmlformats.org/officeDocument/2006/relationships/hyperlink" Target="https://images.app.goo.gl/TD4Dfq8e3Syoykoy5" TargetMode="External"/><Relationship Id="rId10" Type="http://schemas.openxmlformats.org/officeDocument/2006/relationships/hyperlink" Target="https://wordwall.net/ro/resource/7424317/substantivul" TargetMode="External"/><Relationship Id="rId4" Type="http://schemas.openxmlformats.org/officeDocument/2006/relationships/hyperlink" Target="http://www.didactic.ro" TargetMode="External"/><Relationship Id="rId9" Type="http://schemas.openxmlformats.org/officeDocument/2006/relationships/hyperlink" Target="https://library.livresq.com/details/5ff2d0c94395010007d8f1f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979612" y="519113"/>
            <a:ext cx="5511800" cy="748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41F"/>
              </a:buClr>
              <a:buSzPts val="5400"/>
              <a:buFont typeface="Times New Roman"/>
              <a:buNone/>
            </a:pPr>
            <a:r>
              <a:rPr lang="ro" sz="54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SUBSTANTIVUL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1187450" y="2952750"/>
            <a:ext cx="7170737" cy="168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ro" sz="2800" b="1" i="1" u="none">
                <a:solidFill>
                  <a:srgbClr val="2B24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Clasa a III- a  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ro" sz="2800" b="1" i="1" u="none">
                <a:solidFill>
                  <a:srgbClr val="2B24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Şcoala Gimnazială Racovița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ro" sz="2800" b="1" i="1" u="none">
                <a:solidFill>
                  <a:srgbClr val="2B24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înv. primar FOGOROȘ CRISTINA-GABRIELA</a:t>
            </a:r>
            <a:endParaRPr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 b="1" i="1" u="none">
              <a:solidFill>
                <a:srgbClr val="2B24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8" name="Google Shape;17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700" y="1564500"/>
            <a:ext cx="3015576" cy="34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72" y="303600"/>
            <a:ext cx="7845050" cy="461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242" name="Google Shape;242;p39"/>
          <p:cNvSpPr txBox="1"/>
          <p:nvPr/>
        </p:nvSpPr>
        <p:spPr>
          <a:xfrm>
            <a:off x="2662237" y="260747"/>
            <a:ext cx="4038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 substantivelor:</a:t>
            </a:r>
            <a:endParaRPr sz="2400" b="1" i="0" u="sng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 u="sng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39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9"/>
          <p:cNvSpPr txBox="1"/>
          <p:nvPr/>
        </p:nvSpPr>
        <p:spPr>
          <a:xfrm>
            <a:off x="325437" y="627459"/>
            <a:ext cx="8207375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După numărul lor substantivele se împart în </a:t>
            </a:r>
            <a:r>
              <a:rPr lang="ro" sz="22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 categorii</a:t>
            </a:r>
            <a:r>
              <a:rPr lang="ro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45" name="Google Shape;245;p39"/>
          <p:cNvSpPr txBox="1"/>
          <p:nvPr/>
        </p:nvSpPr>
        <p:spPr>
          <a:xfrm>
            <a:off x="303212" y="972740"/>
            <a:ext cx="8353425" cy="90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 la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 singular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care arată o singură fiinţă, un singur lucru, un singur fenomene al naturii.</a:t>
            </a:r>
            <a:endParaRPr sz="1100"/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o" sz="21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copil, bunică, piatră, planetă, tornadă, râu;</a:t>
            </a:r>
            <a:endParaRPr sz="1100" i="1"/>
          </a:p>
        </p:txBody>
      </p:sp>
      <p:sp>
        <p:nvSpPr>
          <p:cNvPr id="246" name="Google Shape;246;p39"/>
          <p:cNvSpPr txBox="1"/>
          <p:nvPr/>
        </p:nvSpPr>
        <p:spPr>
          <a:xfrm>
            <a:off x="325437" y="1895475"/>
            <a:ext cx="8353425" cy="9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 la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 plural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care arată mai multe fiinţe, mai multe lucruri, mai multe fenomene al naturii.</a:t>
            </a:r>
            <a:endParaRPr sz="1100"/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copii, bunici, pietre, planete, tornade, râuri;</a:t>
            </a:r>
            <a:endParaRPr sz="1100"/>
          </a:p>
        </p:txBody>
      </p:sp>
      <p:sp>
        <p:nvSpPr>
          <p:cNvPr id="247" name="Google Shape;247;p39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248" name="Google Shape;248;p39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9"/>
          <p:cNvSpPr txBox="1"/>
          <p:nvPr/>
        </p:nvSpPr>
        <p:spPr>
          <a:xfrm>
            <a:off x="1235075" y="2818209"/>
            <a:ext cx="6489700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endParaRPr sz="23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23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 singular                 Numărul plural:</a:t>
            </a:r>
            <a:endParaRPr sz="1300"/>
          </a:p>
        </p:txBody>
      </p:sp>
      <p:sp>
        <p:nvSpPr>
          <p:cNvPr id="250" name="Google Shape;250;p39"/>
          <p:cNvSpPr txBox="1"/>
          <p:nvPr/>
        </p:nvSpPr>
        <p:spPr>
          <a:xfrm>
            <a:off x="954087" y="3346247"/>
            <a:ext cx="77025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3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</a:t>
            </a:r>
            <a:endParaRPr sz="1300"/>
          </a:p>
        </p:txBody>
      </p:sp>
      <p:cxnSp>
        <p:nvCxnSpPr>
          <p:cNvPr id="251" name="Google Shape;251;p39"/>
          <p:cNvCxnSpPr/>
          <p:nvPr/>
        </p:nvCxnSpPr>
        <p:spPr>
          <a:xfrm flipH="1">
            <a:off x="1897050" y="3560481"/>
            <a:ext cx="1981200" cy="285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2" name="Google Shape;252;p39"/>
          <p:cNvCxnSpPr/>
          <p:nvPr/>
        </p:nvCxnSpPr>
        <p:spPr>
          <a:xfrm>
            <a:off x="3964000" y="3560488"/>
            <a:ext cx="2268600" cy="285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53" name="Google Shape;253;p39"/>
          <p:cNvSpPr txBox="1"/>
          <p:nvPr/>
        </p:nvSpPr>
        <p:spPr>
          <a:xfrm>
            <a:off x="976312" y="3767138"/>
            <a:ext cx="7702550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pâine                                                 pâini</a:t>
            </a:r>
            <a:endParaRPr/>
          </a:p>
        </p:txBody>
      </p:sp>
      <p:sp>
        <p:nvSpPr>
          <p:cNvPr id="254" name="Google Shape;254;p39"/>
          <p:cNvSpPr txBox="1"/>
          <p:nvPr/>
        </p:nvSpPr>
        <p:spPr>
          <a:xfrm>
            <a:off x="966787" y="4004072"/>
            <a:ext cx="7702550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/>
          </a:p>
        </p:txBody>
      </p:sp>
      <p:sp>
        <p:nvSpPr>
          <p:cNvPr id="255" name="Google Shape;255;p39"/>
          <p:cNvSpPr txBox="1"/>
          <p:nvPr/>
        </p:nvSpPr>
        <p:spPr>
          <a:xfrm>
            <a:off x="966787" y="4242197"/>
            <a:ext cx="7702550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ceapă                                                   cepe</a:t>
            </a:r>
            <a:endParaRPr/>
          </a:p>
        </p:txBody>
      </p:sp>
      <p:sp>
        <p:nvSpPr>
          <p:cNvPr id="256" name="Google Shape;256;p39"/>
          <p:cNvSpPr txBox="1"/>
          <p:nvPr/>
        </p:nvSpPr>
        <p:spPr>
          <a:xfrm>
            <a:off x="979487" y="4437459"/>
            <a:ext cx="7702550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</a:t>
            </a: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262" name="Google Shape;262;p40"/>
          <p:cNvSpPr txBox="1"/>
          <p:nvPr/>
        </p:nvSpPr>
        <p:spPr>
          <a:xfrm>
            <a:off x="2662237" y="260747"/>
            <a:ext cx="4038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 substantivelor: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263" name="Google Shape;263;p40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/>
          <p:nvPr/>
        </p:nvSpPr>
        <p:spPr>
          <a:xfrm>
            <a:off x="282575" y="647700"/>
            <a:ext cx="8351837" cy="1177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Unele substantive au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formă numai pentru numărul singular:</a:t>
            </a:r>
            <a:endParaRPr sz="1100"/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o" sz="21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jale, fasole, fotbal, sete, înţelepciune, nene, curaj, omenie, cinste, sete, foame;</a:t>
            </a:r>
            <a:endParaRPr sz="1100" i="1"/>
          </a:p>
        </p:txBody>
      </p:sp>
      <p:sp>
        <p:nvSpPr>
          <p:cNvPr id="265" name="Google Shape;265;p40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266" name="Google Shape;266;p40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40"/>
          <p:cNvSpPr txBox="1"/>
          <p:nvPr/>
        </p:nvSpPr>
        <p:spPr>
          <a:xfrm>
            <a:off x="395287" y="1913334"/>
            <a:ext cx="8353425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 substantive care au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formă numai pentru numărul plural:</a:t>
            </a:r>
            <a:endParaRPr sz="1100"/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o" sz="21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icre, tăieţei, zori, blugi, ochelari, pantaloni, apaluze, Bucureşti, Carpaţi, Năvodari;</a:t>
            </a:r>
            <a:endParaRPr sz="1100" i="1"/>
          </a:p>
        </p:txBody>
      </p:sp>
      <p:sp>
        <p:nvSpPr>
          <p:cNvPr id="268" name="Google Shape;268;p40"/>
          <p:cNvSpPr txBox="1"/>
          <p:nvPr/>
        </p:nvSpPr>
        <p:spPr>
          <a:xfrm>
            <a:off x="282575" y="3213497"/>
            <a:ext cx="8351837" cy="90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Există şi substantive care au aceeaşi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formă atâtâ la numărul singular cât şi numărul plural:</a:t>
            </a:r>
            <a:endParaRPr sz="1100"/>
          </a:p>
          <a:p>
            <a:pPr marL="250825" marR="0" lvl="0" indent="-231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100"/>
              <a:buFont typeface="Noto Sans Symbols"/>
              <a:buChar char="⮚"/>
            </a:pPr>
            <a:r>
              <a:rPr lang="ro" sz="21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o" sz="21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arici, învăţătoare, nume, pui, ochi;</a:t>
            </a:r>
            <a:endParaRPr sz="11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274" name="Google Shape;274;p41"/>
          <p:cNvSpPr txBox="1"/>
          <p:nvPr/>
        </p:nvSpPr>
        <p:spPr>
          <a:xfrm>
            <a:off x="2662237" y="260747"/>
            <a:ext cx="4038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substantivelor: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275" name="Google Shape;275;p41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1"/>
          <p:cNvSpPr txBox="1"/>
          <p:nvPr/>
        </p:nvSpPr>
        <p:spPr>
          <a:xfrm>
            <a:off x="901700" y="629840"/>
            <a:ext cx="7702550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După gen substantivele se împart în </a:t>
            </a:r>
            <a:r>
              <a:rPr lang="ro" sz="20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trei categorii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1000"/>
          </a:p>
        </p:txBody>
      </p:sp>
      <p:sp>
        <p:nvSpPr>
          <p:cNvPr id="277" name="Google Shape;277;p41"/>
          <p:cNvSpPr txBox="1"/>
          <p:nvPr/>
        </p:nvSpPr>
        <p:spPr>
          <a:xfrm>
            <a:off x="280987" y="935831"/>
            <a:ext cx="8351837" cy="90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 de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feminin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000"/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 de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masculin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000"/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 de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neutru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000"/>
          </a:p>
        </p:txBody>
      </p:sp>
      <p:sp>
        <p:nvSpPr>
          <p:cNvPr id="278" name="Google Shape;278;p41"/>
          <p:cNvSpPr txBox="1"/>
          <p:nvPr/>
        </p:nvSpPr>
        <p:spPr>
          <a:xfrm>
            <a:off x="280987" y="1879996"/>
            <a:ext cx="8351837" cy="34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38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Noto Sans Symbols"/>
              <a:buChar char="⮚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substantivelor</a:t>
            </a:r>
            <a:r>
              <a:rPr lang="ro" sz="2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poate fi stabilit prin numărare:</a:t>
            </a:r>
            <a:endParaRPr sz="1200"/>
          </a:p>
        </p:txBody>
      </p:sp>
      <p:sp>
        <p:nvSpPr>
          <p:cNvPr id="279" name="Google Shape;279;p41"/>
          <p:cNvSpPr txBox="1"/>
          <p:nvPr/>
        </p:nvSpPr>
        <p:spPr>
          <a:xfrm>
            <a:off x="280987" y="2169319"/>
            <a:ext cx="8251825" cy="9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ro" sz="20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feminin:</a:t>
            </a:r>
            <a:endParaRPr sz="1000">
              <a:solidFill>
                <a:srgbClr val="38761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idee - 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idei;                  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mare -  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mări.</a:t>
            </a:r>
            <a:endParaRPr sz="1000"/>
          </a:p>
        </p:txBody>
      </p:sp>
      <p:sp>
        <p:nvSpPr>
          <p:cNvPr id="280" name="Google Shape;280;p41"/>
          <p:cNvSpPr txBox="1"/>
          <p:nvPr/>
        </p:nvSpPr>
        <p:spPr>
          <a:xfrm>
            <a:off x="379400" y="3105802"/>
            <a:ext cx="8253300" cy="6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ro" sz="21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masculin</a:t>
            </a:r>
            <a:r>
              <a:rPr lang="ro" sz="21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100">
              <a:solidFill>
                <a:srgbClr val="38761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leu -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doi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lei;                              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bunic -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doi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bunici.</a:t>
            </a:r>
            <a:endParaRPr sz="900"/>
          </a:p>
        </p:txBody>
      </p:sp>
      <p:sp>
        <p:nvSpPr>
          <p:cNvPr id="281" name="Google Shape;281;p41"/>
          <p:cNvSpPr txBox="1"/>
          <p:nvPr/>
        </p:nvSpPr>
        <p:spPr>
          <a:xfrm>
            <a:off x="555625" y="3964773"/>
            <a:ext cx="82533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ro" sz="2000" b="1" i="0" u="sng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 neutru</a:t>
            </a: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000">
              <a:solidFill>
                <a:srgbClr val="38761D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creion -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creioane;         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anunţ -  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</a:t>
            </a:r>
            <a:r>
              <a:rPr lang="ro" sz="1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anunţuri.</a:t>
            </a:r>
            <a:endParaRPr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2"/>
          <p:cNvSpPr txBox="1">
            <a:spLocks noGrp="1"/>
          </p:cNvSpPr>
          <p:nvPr>
            <p:ph type="title"/>
          </p:nvPr>
        </p:nvSpPr>
        <p:spPr>
          <a:xfrm>
            <a:off x="827087" y="244078"/>
            <a:ext cx="76327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None/>
            </a:pPr>
            <a:r>
              <a:rPr lang="ro" sz="25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Scrierea corectă a formelor substantivului:</a:t>
            </a:r>
            <a:endParaRPr/>
          </a:p>
        </p:txBody>
      </p:sp>
      <p:sp>
        <p:nvSpPr>
          <p:cNvPr id="287" name="Google Shape;287;p42"/>
          <p:cNvSpPr txBox="1"/>
          <p:nvPr/>
        </p:nvSpPr>
        <p:spPr>
          <a:xfrm>
            <a:off x="623887" y="1952625"/>
            <a:ext cx="8615362" cy="35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Copilu 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cuminte mereu !          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Copilul 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cuminte mereu !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  <p:sp>
        <p:nvSpPr>
          <p:cNvPr id="288" name="Google Shape;288;p42"/>
          <p:cNvSpPr txBox="1"/>
          <p:nvPr/>
        </p:nvSpPr>
        <p:spPr>
          <a:xfrm>
            <a:off x="900112" y="682228"/>
            <a:ext cx="8351837" cy="4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ro" sz="28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Greşit:                                           </a:t>
            </a:r>
            <a:r>
              <a:rPr lang="ro" sz="28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Corect: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289" name="Google Shape;289;p42"/>
          <p:cNvSpPr/>
          <p:nvPr/>
        </p:nvSpPr>
        <p:spPr>
          <a:xfrm rot="5400000">
            <a:off x="6518870" y="1309885"/>
            <a:ext cx="646509" cy="365125"/>
          </a:xfrm>
          <a:prstGeom prst="notchedRightArrow">
            <a:avLst>
              <a:gd name="adj1" fmla="val 17025"/>
              <a:gd name="adj2" fmla="val 50000"/>
            </a:avLst>
          </a:prstGeom>
          <a:solidFill>
            <a:srgbClr val="FF0000"/>
          </a:solidFill>
          <a:ln w="19050" cap="rnd" cmpd="sng">
            <a:solidFill>
              <a:srgbClr val="BC940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2"/>
          <p:cNvSpPr/>
          <p:nvPr/>
        </p:nvSpPr>
        <p:spPr>
          <a:xfrm rot="5400000">
            <a:off x="1580157" y="1338460"/>
            <a:ext cx="589359" cy="365125"/>
          </a:xfrm>
          <a:prstGeom prst="notchedRightArrow">
            <a:avLst>
              <a:gd name="adj1" fmla="val 16582"/>
              <a:gd name="adj2" fmla="val 50000"/>
            </a:avLst>
          </a:prstGeom>
          <a:solidFill>
            <a:srgbClr val="FF0000"/>
          </a:solidFill>
          <a:ln w="19050" cap="rnd" cmpd="sng">
            <a:solidFill>
              <a:srgbClr val="BC940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42"/>
          <p:cNvSpPr txBox="1"/>
          <p:nvPr/>
        </p:nvSpPr>
        <p:spPr>
          <a:xfrm>
            <a:off x="636587" y="2495550"/>
            <a:ext cx="8615362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 vorbit cu                               Am vorbit cu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băiatu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acela .                               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băiatul 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acela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  <p:sp>
        <p:nvSpPr>
          <p:cNvPr id="292" name="Google Shape;292;p42"/>
          <p:cNvSpPr txBox="1"/>
          <p:nvPr/>
        </p:nvSpPr>
        <p:spPr>
          <a:xfrm>
            <a:off x="636587" y="3219450"/>
            <a:ext cx="8616950" cy="35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 fuge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calu</a:t>
            </a: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?                          Unde fuge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calul </a:t>
            </a: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293" name="Google Shape;293;p42"/>
          <p:cNvSpPr txBox="1"/>
          <p:nvPr/>
        </p:nvSpPr>
        <p:spPr>
          <a:xfrm>
            <a:off x="666750" y="3813572"/>
            <a:ext cx="8616950" cy="35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►"/>
            </a:pP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este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prietenu</a:t>
            </a: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meu .                El este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prietenul </a:t>
            </a:r>
            <a:r>
              <a:rPr lang="ro"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meu 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3"/>
          <p:cNvSpPr txBox="1">
            <a:spLocks noGrp="1"/>
          </p:cNvSpPr>
          <p:nvPr>
            <p:ph type="title"/>
          </p:nvPr>
        </p:nvSpPr>
        <p:spPr>
          <a:xfrm>
            <a:off x="1547812" y="250031"/>
            <a:ext cx="590391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None/>
            </a:pPr>
            <a:r>
              <a:rPr lang="ro" sz="25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Analiza gramaticală a substantivului:</a:t>
            </a:r>
            <a:endParaRPr/>
          </a:p>
        </p:txBody>
      </p:sp>
      <p:sp>
        <p:nvSpPr>
          <p:cNvPr id="299" name="Google Shape;299;p43"/>
          <p:cNvSpPr txBox="1"/>
          <p:nvPr/>
        </p:nvSpPr>
        <p:spPr>
          <a:xfrm>
            <a:off x="374650" y="617934"/>
            <a:ext cx="8507412" cy="138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Când analizăm gramatical un su</a:t>
            </a:r>
            <a:r>
              <a:rPr lang="ro" sz="21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stantiv, indicăm: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 sau propriu;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feminin, masculin sau neutru;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singular sau plural;</a:t>
            </a:r>
            <a:endParaRPr sz="1100"/>
          </a:p>
          <a:p>
            <a:pPr marL="342900" marR="0" lvl="0" indent="-2209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209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43"/>
          <p:cNvSpPr txBox="1"/>
          <p:nvPr/>
        </p:nvSpPr>
        <p:spPr>
          <a:xfrm>
            <a:off x="433375" y="2068098"/>
            <a:ext cx="8507400" cy="11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21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Exemplu: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George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aleargă în </a:t>
            </a: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curtea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şcolii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George= substantiv propriu, genul masculin, nr. singular;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curtea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comun, genul feminin, nr. singular;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şcolii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comun, genul feminin, nr. singular;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43"/>
          <p:cNvSpPr txBox="1"/>
          <p:nvPr/>
        </p:nvSpPr>
        <p:spPr>
          <a:xfrm>
            <a:off x="433375" y="3739750"/>
            <a:ext cx="85074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Bunicii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stăteau pe </a:t>
            </a: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scaun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ro" sz="21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circ.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Bunicii = substantiv comun, genul masculin, nr. plural;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scaun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comun, genul neutru, nr. singular;</a:t>
            </a:r>
            <a:endParaRPr sz="1100"/>
          </a:p>
          <a:p>
            <a:pPr marL="0" marR="0" lvl="0" indent="-1028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circ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comun, genul neutru, nr. singular;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4"/>
          <p:cNvSpPr txBox="1">
            <a:spLocks noGrp="1"/>
          </p:cNvSpPr>
          <p:nvPr>
            <p:ph type="title"/>
          </p:nvPr>
        </p:nvSpPr>
        <p:spPr>
          <a:xfrm>
            <a:off x="1547812" y="250031"/>
            <a:ext cx="590391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None/>
            </a:pPr>
            <a:r>
              <a:rPr lang="ro" sz="25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Analiza gramaticală a substantivului:</a:t>
            </a:r>
            <a:endParaRPr/>
          </a:p>
        </p:txBody>
      </p:sp>
      <p:sp>
        <p:nvSpPr>
          <p:cNvPr id="307" name="Google Shape;307;p44"/>
          <p:cNvSpPr txBox="1"/>
          <p:nvPr/>
        </p:nvSpPr>
        <p:spPr>
          <a:xfrm>
            <a:off x="374650" y="617934"/>
            <a:ext cx="8507412" cy="138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►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Când analizăm gramatical un su</a:t>
            </a:r>
            <a:r>
              <a:rPr lang="ro" sz="21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stantiv, indicăm: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 sau propriu;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feminin, masculin sau neutru;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❖"/>
            </a:pPr>
            <a:r>
              <a:rPr lang="ro" sz="2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Numărul: 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singular sau plural;</a:t>
            </a:r>
            <a:endParaRPr sz="1100"/>
          </a:p>
          <a:p>
            <a:pPr marL="342900" marR="0" lvl="0" indent="-2209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209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44"/>
          <p:cNvSpPr txBox="1"/>
          <p:nvPr/>
        </p:nvSpPr>
        <p:spPr>
          <a:xfrm>
            <a:off x="433387" y="1762125"/>
            <a:ext cx="8507412" cy="143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20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Exemplu:</a:t>
            </a:r>
            <a:endParaRPr sz="1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Noi vom pleca cu </a:t>
            </a:r>
            <a:r>
              <a:rPr lang="ro" sz="20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trenul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ro" sz="20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Bucureşti. 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96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►"/>
            </a:pP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trenul= substantiv comun, genul neutru, nr. singular;</a:t>
            </a:r>
            <a:endParaRPr sz="1000"/>
          </a:p>
          <a:p>
            <a:pPr marL="0" marR="0" lvl="0" indent="-96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►"/>
            </a:pP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Bucureşti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propriu, nu are gen, formă de plural;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p44"/>
          <p:cNvSpPr txBox="1"/>
          <p:nvPr/>
        </p:nvSpPr>
        <p:spPr>
          <a:xfrm>
            <a:off x="433387" y="3218259"/>
            <a:ext cx="8507412" cy="129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endParaRPr sz="2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r>
              <a:rPr lang="ro" sz="2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Simţeam în </a:t>
            </a:r>
            <a:r>
              <a:rPr lang="ro" sz="2000" b="1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suflet o jale </a:t>
            </a:r>
            <a:r>
              <a:rPr lang="ro" sz="2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mare</a:t>
            </a:r>
            <a:r>
              <a:rPr lang="ro" sz="2000" b="1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000"/>
          </a:p>
          <a:p>
            <a:pPr marL="0" marR="0" lvl="0" indent="-96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►"/>
            </a:pPr>
            <a:r>
              <a:rPr lang="ro" sz="2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suflet = substantiv comun, genul neutru, nr. singular;</a:t>
            </a:r>
            <a:endParaRPr sz="1000"/>
          </a:p>
          <a:p>
            <a:pPr marL="0" marR="0" lvl="0" indent="-96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►"/>
            </a:pPr>
            <a:r>
              <a:rPr lang="ro" sz="2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jale</a:t>
            </a:r>
            <a:r>
              <a:rPr lang="ro" sz="20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ro" sz="2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 comun, genul feminin, nr. singular;</a:t>
            </a:r>
            <a:endParaRPr sz="1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5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  <p:sp>
        <p:nvSpPr>
          <p:cNvPr id="315" name="Google Shape;315;p45"/>
          <p:cNvSpPr txBox="1"/>
          <p:nvPr/>
        </p:nvSpPr>
        <p:spPr>
          <a:xfrm>
            <a:off x="381000" y="457200"/>
            <a:ext cx="8229600" cy="90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EXERCIŢIUL 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Citeşte cu glas tare, în ordinea identificării, toate substantivele:</a:t>
            </a:r>
            <a:endParaRPr/>
          </a:p>
        </p:txBody>
      </p:sp>
      <p:sp>
        <p:nvSpPr>
          <p:cNvPr id="316" name="Google Shape;316;p45"/>
          <p:cNvSpPr txBox="1"/>
          <p:nvPr/>
        </p:nvSpPr>
        <p:spPr>
          <a:xfrm>
            <a:off x="398462" y="1653778"/>
            <a:ext cx="8212137" cy="22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ciocârlie neagră fâlfâie pe deasupra noastră.</a:t>
            </a:r>
            <a:b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Moşneagul îi deschide poarta cocoşului.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Deodată clipiră candele verzi de licurici.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Plânge-un pui de ciocârlie/ Sus, pe cumpăna fântânii.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Murgul începu a necheza.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Duşmani, veţi cunoaşte puterea săgeţilor noastre! </a:t>
            </a:r>
            <a:r>
              <a:rPr lang="ro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6"/>
          <p:cNvSpPr txBox="1"/>
          <p:nvPr/>
        </p:nvSpPr>
        <p:spPr>
          <a:xfrm>
            <a:off x="6445250" y="4531519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  <p:sp>
        <p:nvSpPr>
          <p:cNvPr id="322" name="Google Shape;322;p46"/>
          <p:cNvSpPr txBox="1"/>
          <p:nvPr/>
        </p:nvSpPr>
        <p:spPr>
          <a:xfrm>
            <a:off x="914400" y="457200"/>
            <a:ext cx="7696200" cy="13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EXERCIŢIUL </a:t>
            </a:r>
            <a:r>
              <a:rPr lang="ro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Citeşte cu glas tare, în ordinea identificării, toate substantivele la numărul plural: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46"/>
          <p:cNvSpPr txBox="1"/>
          <p:nvPr/>
        </p:nvSpPr>
        <p:spPr>
          <a:xfrm>
            <a:off x="398462" y="1653778"/>
            <a:ext cx="69756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Bunicul văzu casele arse.</a:t>
            </a:r>
            <a:b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Au venit mulţi spectatori la serbarea noastră.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Firelor de lămâiţă li se uscă rădăcina.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Apele veneau din munte învolburate.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Cine mi-a luat creioanele ?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5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f)</a:t>
            </a:r>
            <a:r>
              <a:rPr lang="ro" sz="25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Oile pasc pe mirişte la marginea satului.</a:t>
            </a:r>
            <a:endParaRPr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7"/>
          <p:cNvSpPr txBox="1"/>
          <p:nvPr/>
        </p:nvSpPr>
        <p:spPr>
          <a:xfrm>
            <a:off x="6445250" y="4531519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/>
          </a:p>
        </p:txBody>
      </p:sp>
      <p:sp>
        <p:nvSpPr>
          <p:cNvPr id="329" name="Google Shape;329;p47"/>
          <p:cNvSpPr txBox="1"/>
          <p:nvPr/>
        </p:nvSpPr>
        <p:spPr>
          <a:xfrm>
            <a:off x="914400" y="457200"/>
            <a:ext cx="7696200" cy="13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EXERCIŢIUL </a:t>
            </a:r>
            <a:r>
              <a:rPr lang="ro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Citeşte cu glas tare, în ordinea identificării, toate substantivele comune: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47"/>
          <p:cNvSpPr txBox="1"/>
          <p:nvPr/>
        </p:nvSpPr>
        <p:spPr>
          <a:xfrm>
            <a:off x="1116012" y="1383506"/>
            <a:ext cx="767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Eu merg astăzi la ora de pian.</a:t>
            </a:r>
            <a:b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Mihai, mâine mergeţi cu noi la teatru ?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Peste trei zile plecăm la Predeal.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Sandu se duce săptămânal la patinoar.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Acum scriem tema la matematică.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Violeta şi-a cumpărat astăzi un Logan roşu.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Alice şi sora sa cumpără alimente de la Kaufland.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o" sz="2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h)</a:t>
            </a:r>
            <a:r>
              <a:rPr lang="ro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Copiii au adus din parc o mâţă dungată.</a:t>
            </a: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>
            <a:spLocks noGrp="1"/>
          </p:cNvSpPr>
          <p:nvPr>
            <p:ph type="title"/>
          </p:nvPr>
        </p:nvSpPr>
        <p:spPr>
          <a:xfrm>
            <a:off x="611187" y="250031"/>
            <a:ext cx="2449512" cy="5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3214"/>
              </a:buClr>
              <a:buSzPts val="3600"/>
              <a:buFont typeface="Times New Roman"/>
              <a:buNone/>
            </a:pPr>
            <a:r>
              <a:rPr lang="ro" sz="33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Definiție:</a:t>
            </a:r>
            <a:endParaRPr sz="3300">
              <a:solidFill>
                <a:srgbClr val="38761D"/>
              </a:solidFill>
            </a:endParaRPr>
          </a:p>
        </p:txBody>
      </p:sp>
      <p:sp>
        <p:nvSpPr>
          <p:cNvPr id="184" name="Google Shape;184;p30"/>
          <p:cNvSpPr txBox="1">
            <a:spLocks noGrp="1"/>
          </p:cNvSpPr>
          <p:nvPr>
            <p:ph type="body" idx="1"/>
          </p:nvPr>
        </p:nvSpPr>
        <p:spPr>
          <a:xfrm>
            <a:off x="611173" y="735800"/>
            <a:ext cx="8014800" cy="4212300"/>
          </a:xfrm>
          <a:prstGeom prst="rect">
            <a:avLst/>
          </a:prstGeom>
          <a:noFill/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59B00"/>
              </a:buClr>
              <a:buSzPts val="2260"/>
              <a:buFont typeface="Noto Sans Symbols"/>
              <a:buChar char="►"/>
            </a:pPr>
            <a:r>
              <a:rPr lang="ro" sz="2900" b="1" i="1" u="none" strike="noStrike" cap="none">
                <a:solidFill>
                  <a:srgbClr val="274E1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Substantivul</a:t>
            </a:r>
            <a:r>
              <a:rPr lang="ro" sz="2900" b="1" i="0" u="none" strike="noStrike" cap="none">
                <a:solidFill>
                  <a:srgbClr val="2B24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900" b="0" i="0" u="none" strike="noStrike" cap="none">
                <a:solidFill>
                  <a:srgbClr val="2B24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este partea de vorbire care arată:</a:t>
            </a:r>
            <a:endParaRPr sz="2900"/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fiinţe;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lucruri;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fenomene ale naturii;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plante;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stări sufleteşti;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de rudenie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zilele săptămânii, lunile anului, anotimpurile;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denumiri geografice, corpuri cereşti, punctele cardinale;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meserii;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părţile corpului omenesc;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317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8761D"/>
              </a:buClr>
              <a:buSzPts val="1360"/>
              <a:buFont typeface="Noto Sans Symbols"/>
              <a:buChar char="►"/>
            </a:pPr>
            <a:r>
              <a:rPr lang="ro" sz="1800" b="1" i="0" u="none" strike="noStrike" cap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substanţe/ materiale;</a:t>
            </a:r>
            <a:endParaRPr sz="2800">
              <a:solidFill>
                <a:srgbClr val="38761D"/>
              </a:solidFill>
            </a:endParaRPr>
          </a:p>
          <a:p>
            <a:pPr marL="342900" marR="0" lvl="0" indent="-2311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endParaRPr sz="1800" b="1" i="0" u="none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843558"/>
            <a:ext cx="7710126" cy="3240360"/>
          </a:xfrm>
          <a:prstGeom prst="ellipse">
            <a:avLst/>
          </a:prstGeom>
          <a:noFill/>
          <a:ln>
            <a:noFill/>
          </a:ln>
        </p:spPr>
      </p:pic>
      <p:sp>
        <p:nvSpPr>
          <p:cNvPr id="336" name="Google Shape;336;p48"/>
          <p:cNvSpPr txBox="1"/>
          <p:nvPr/>
        </p:nvSpPr>
        <p:spPr>
          <a:xfrm>
            <a:off x="2186000" y="3881125"/>
            <a:ext cx="6172200" cy="12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>
                <a:latin typeface="Trebuchet MS"/>
                <a:ea typeface="Trebuchet MS"/>
                <a:cs typeface="Trebuchet MS"/>
                <a:sym typeface="Trebuchet MS"/>
              </a:rPr>
              <a:t>BIBLIOGRAFIE: </a:t>
            </a:r>
            <a:r>
              <a:rPr lang="ro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www.didactic.ro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https://images.app.goo.gl/TD4Dfq8e3Syoykoy5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https://images.app.goo.gl/BHiAGhEJr6au81yu5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https://images.app.goo.gl/ozRoXgEaYRn2StCT7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8"/>
              </a:rPr>
              <a:t>https://images.app.goo.gl/g4KvQhXK6yvbPd8y9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7" name="Google Shape;337;p48"/>
          <p:cNvSpPr txBox="1"/>
          <p:nvPr/>
        </p:nvSpPr>
        <p:spPr>
          <a:xfrm>
            <a:off x="0" y="0"/>
            <a:ext cx="8004000" cy="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2150" u="sng">
                <a:solidFill>
                  <a:schemeClr val="hlink"/>
                </a:solidFill>
                <a:highlight>
                  <a:srgbClr val="FFFFFF"/>
                </a:highlight>
                <a:hlinkClick r:id="rId9"/>
              </a:rPr>
              <a:t>https://library.livresq.com/details/5ff2d0c94395010007d8f1f2</a:t>
            </a:r>
            <a:endParaRPr sz="2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2400" u="sng">
                <a:solidFill>
                  <a:schemeClr val="hlink"/>
                </a:solidFill>
                <a:hlinkClick r:id="rId10"/>
              </a:rPr>
              <a:t>https://wordwall.net/ro/resource/7424317/substantivul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303609"/>
            <a:ext cx="6485334" cy="4589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title"/>
          </p:nvPr>
        </p:nvSpPr>
        <p:spPr>
          <a:xfrm>
            <a:off x="179387" y="1221581"/>
            <a:ext cx="2089150" cy="199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Exemple de 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 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arată:</a:t>
            </a:r>
            <a:r>
              <a:rPr lang="ro" sz="2400" b="0" i="0" u="none">
                <a:solidFill>
                  <a:srgbClr val="C59B0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o" sz="2400" b="0" i="0" u="none">
                <a:solidFill>
                  <a:srgbClr val="C59B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body" idx="1"/>
          </p:nvPr>
        </p:nvSpPr>
        <p:spPr>
          <a:xfrm>
            <a:off x="2268537" y="303609"/>
            <a:ext cx="6696075" cy="4482703"/>
          </a:xfrm>
          <a:prstGeom prst="rect">
            <a:avLst/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80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Fiinţe: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copil, bărbat, câine, panteră, păianjen, delfin, cocostârc;</a:t>
            </a:r>
            <a:endParaRPr sz="2600"/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Lucruri: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bancă stilou, ceas, piatră, pantof, linguriţă, mixer, tren, automobil, schiuri, casă;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Fenomene ale naturii: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grindină, zăpadă, ceaţă, uragan, tsunami, inundaţie;</a:t>
            </a:r>
            <a:endParaRPr sz="2600"/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Plante: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iarbă, floarea- soarelui, stejar, palmier, grâu, alge, fasole;</a:t>
            </a: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Stări/ calităţi sufleteşti: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tristeţe, bucurie, mâhnire, durere, bunătate, răutate, dărnicie;</a:t>
            </a:r>
            <a:endParaRPr sz="2600"/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Relaţii/ legături între persoane:</a:t>
            </a: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prietenie, ajutorare, duşmănie, invidie, gelozie; </a:t>
            </a:r>
            <a:endParaRPr sz="2600"/>
          </a:p>
          <a:p>
            <a:pPr marL="0" marR="0" lvl="0" indent="3809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80"/>
              <a:buFont typeface="Noto Sans Symbols"/>
              <a:buChar char="►"/>
            </a:pPr>
            <a:r>
              <a:rPr lang="ro" sz="20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de rudenie: </a:t>
            </a:r>
            <a:r>
              <a:rPr lang="ro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frate, soră, bunică, unchi, cuscru, socru, ginere, naş, fin; </a:t>
            </a:r>
            <a:endParaRPr sz="2600"/>
          </a:p>
          <a:p>
            <a:pPr marL="0" marR="0" lvl="0" indent="31749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580"/>
              <a:buFont typeface="Noto Sans Symbols"/>
              <a:buChar char="►"/>
            </a:pPr>
            <a:r>
              <a:rPr lang="ro" sz="21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Zilele săptămânii:</a:t>
            </a:r>
            <a:r>
              <a:rPr lang="ro" sz="21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2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luni, miercuri, vineri, sâmbătă;</a:t>
            </a:r>
            <a:endParaRPr sz="21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endParaRPr sz="2200" b="0" i="0" u="none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311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endParaRPr sz="2200" b="0" i="0" u="none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2"/>
          <p:cNvSpPr/>
          <p:nvPr/>
        </p:nvSpPr>
        <p:spPr>
          <a:xfrm>
            <a:off x="1547812" y="1869281"/>
            <a:ext cx="720725" cy="215503"/>
          </a:xfrm>
          <a:prstGeom prst="rightArrow">
            <a:avLst>
              <a:gd name="adj1" fmla="val 17294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BC940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0" y="1383506"/>
            <a:ext cx="2087562" cy="199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Exemple de 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 </a:t>
            </a:r>
            <a:b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o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arată:</a:t>
            </a:r>
            <a:r>
              <a:rPr lang="ro" sz="2400" b="0" i="0" u="none">
                <a:solidFill>
                  <a:srgbClr val="C59B0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o" sz="2400" b="0" i="0" u="none">
                <a:solidFill>
                  <a:srgbClr val="C59B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2087562" y="465534"/>
            <a:ext cx="6480175" cy="415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1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Lunile anului :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iunie, septembrie, decembrie, februarie, mai;</a:t>
            </a:r>
            <a:endParaRPr sz="19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Anotimpurile: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primăvară, toamnă, vară;</a:t>
            </a:r>
            <a:endParaRPr sz="2700"/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Denumiri geografice: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izvor, baltă, râu, fluviu, ocean, sat, oraş, judeţ, ţară, continent;</a:t>
            </a:r>
            <a:endParaRPr sz="2700"/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Corpuri cereşti: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planetă, soare, meteorit, satelit, Soare, Terra, Jupiter;</a:t>
            </a:r>
            <a:endParaRPr sz="19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Punctele cardinale: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nord, sud, miazănoapte, vest, răsărit, apus; </a:t>
            </a:r>
            <a:endParaRPr sz="2700"/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Meserii:</a:t>
            </a:r>
            <a:r>
              <a:rPr lang="ro" sz="19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dascăl, instalator, poliţist, pilot, scriitor;</a:t>
            </a:r>
            <a:endParaRPr sz="19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Părţi/ organe ale corpului omenesc:</a:t>
            </a:r>
            <a:r>
              <a:rPr lang="ro" sz="1900" b="0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cap, deget, gât, cot, picior, inimă, plămâni, creier;</a:t>
            </a:r>
            <a:endParaRPr sz="2700"/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Substanţe/ materii: 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apă, aer, clor, cărbuni, petrol, minereuri;</a:t>
            </a:r>
            <a:endParaRPr sz="2700"/>
          </a:p>
          <a:p>
            <a:pPr marL="0" marR="0" lvl="0" indent="31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59B00"/>
              </a:buClr>
              <a:buSzPts val="1420"/>
              <a:buFont typeface="Noto Sans Symbols"/>
              <a:buChar char="►"/>
            </a:pPr>
            <a:r>
              <a:rPr lang="ro" sz="1900" b="1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Sporturi</a:t>
            </a:r>
            <a:r>
              <a:rPr lang="ro" sz="1900" b="0" i="0" u="none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o" sz="19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fotbal, handbal, rugby, volei, polo</a:t>
            </a:r>
            <a:endParaRPr sz="2100" b="0" i="0" u="none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082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100" b="0" i="0" u="none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33"/>
          <p:cNvSpPr/>
          <p:nvPr/>
        </p:nvSpPr>
        <p:spPr>
          <a:xfrm>
            <a:off x="1406525" y="2085975"/>
            <a:ext cx="719137" cy="215503"/>
          </a:xfrm>
          <a:prstGeom prst="rightArrow">
            <a:avLst>
              <a:gd name="adj1" fmla="val 17285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BC940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6275" y="245275"/>
            <a:ext cx="3940950" cy="46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95275"/>
            <a:ext cx="8012900" cy="459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219" name="Google Shape;219;p36"/>
          <p:cNvSpPr txBox="1"/>
          <p:nvPr/>
        </p:nvSpPr>
        <p:spPr>
          <a:xfrm>
            <a:off x="2662237" y="260747"/>
            <a:ext cx="4038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Felul substantivelor:</a:t>
            </a:r>
            <a:endParaRPr/>
          </a:p>
        </p:txBody>
      </p:sp>
      <p:sp>
        <p:nvSpPr>
          <p:cNvPr id="220" name="Google Shape;220;p36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 txBox="1"/>
          <p:nvPr/>
        </p:nvSpPr>
        <p:spPr>
          <a:xfrm>
            <a:off x="901700" y="629840"/>
            <a:ext cx="7702550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După felul lor substantivele se împart în </a:t>
            </a:r>
            <a:r>
              <a:rPr lang="ro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 categorii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</p:txBody>
      </p:sp>
      <p:sp>
        <p:nvSpPr>
          <p:cNvPr id="222" name="Google Shape;222;p36"/>
          <p:cNvSpPr txBox="1"/>
          <p:nvPr/>
        </p:nvSpPr>
        <p:spPr>
          <a:xfrm>
            <a:off x="250825" y="1001315"/>
            <a:ext cx="8353425" cy="394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Substantive comune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care arată fiinţe, lucruri, fenomene ale naturii de acelaşi fel.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⮚"/>
            </a:pPr>
            <a:r>
              <a:rPr lang="ro" sz="24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copil, automobil, carte, planetă, sat, judeţ, scriitor.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Substantivele comune se scriu cu literă mică în interiorul   propoziţiei. Dacă se află la începutul propoziţiei, acestea se scriu cu majusculă.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⮚"/>
            </a:pPr>
            <a:r>
              <a:rPr lang="ro" sz="24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Îmi plac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copiii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ascultători.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o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Copiii 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 nevoie de supraveghere în curtea şcolii.</a:t>
            </a:r>
            <a:endParaRPr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/>
          <p:nvPr/>
        </p:nvSpPr>
        <p:spPr>
          <a:xfrm>
            <a:off x="6445250" y="4531519"/>
            <a:ext cx="51276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</a:pPr>
            <a:fld id="{00000000-1234-1234-1234-123412341234}" type="slidenum">
              <a:rPr lang="ro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228" name="Google Shape;228;p37"/>
          <p:cNvSpPr txBox="1"/>
          <p:nvPr/>
        </p:nvSpPr>
        <p:spPr>
          <a:xfrm>
            <a:off x="2662237" y="260747"/>
            <a:ext cx="4038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Felul substantivelor:</a:t>
            </a:r>
            <a:endParaRPr/>
          </a:p>
        </p:txBody>
      </p:sp>
      <p:sp>
        <p:nvSpPr>
          <p:cNvPr id="229" name="Google Shape;229;p37"/>
          <p:cNvSpPr/>
          <p:nvPr/>
        </p:nvSpPr>
        <p:spPr>
          <a:xfrm>
            <a:off x="7772400" y="4743450"/>
            <a:ext cx="457200" cy="285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darken" extrusionOk="0">
                <a:moveTo>
                  <a:pt x="88125" y="37500"/>
                </a:moveTo>
                <a:lnTo>
                  <a:pt x="74063" y="15000"/>
                </a:lnTo>
                <a:lnTo>
                  <a:pt x="60000" y="37500"/>
                </a:lnTo>
                <a:lnTo>
                  <a:pt x="67031" y="37500"/>
                </a:lnTo>
                <a:lnTo>
                  <a:pt x="67031" y="71250"/>
                </a:lnTo>
                <a:cubicBezTo>
                  <a:pt x="67031" y="77463"/>
                  <a:pt x="63883" y="82500"/>
                  <a:pt x="60000" y="82500"/>
                </a:cubicBezTo>
                <a:lnTo>
                  <a:pt x="52969" y="82500"/>
                </a:lnTo>
                <a:cubicBezTo>
                  <a:pt x="49085" y="82500"/>
                  <a:pt x="45937" y="77463"/>
                  <a:pt x="45937" y="71250"/>
                </a:cubicBezTo>
                <a:lnTo>
                  <a:pt x="45937" y="37500"/>
                </a:lnTo>
                <a:lnTo>
                  <a:pt x="31875" y="37500"/>
                </a:lnTo>
                <a:lnTo>
                  <a:pt x="31875" y="71250"/>
                </a:lnTo>
                <a:cubicBezTo>
                  <a:pt x="31875" y="89890"/>
                  <a:pt x="41319" y="105000"/>
                  <a:pt x="52969" y="105000"/>
                </a:cubicBezTo>
                <a:lnTo>
                  <a:pt x="60000" y="105000"/>
                </a:lnTo>
                <a:cubicBezTo>
                  <a:pt x="71650" y="105000"/>
                  <a:pt x="81094" y="89890"/>
                  <a:pt x="81094" y="71250"/>
                </a:cubicBezTo>
                <a:lnTo>
                  <a:pt x="81094" y="37500"/>
                </a:lnTo>
                <a:close/>
              </a:path>
              <a:path w="120000" h="120000" fill="none" extrusionOk="0">
                <a:moveTo>
                  <a:pt x="88125" y="37500"/>
                </a:moveTo>
                <a:lnTo>
                  <a:pt x="81094" y="37500"/>
                </a:lnTo>
                <a:lnTo>
                  <a:pt x="81094" y="71250"/>
                </a:lnTo>
                <a:lnTo>
                  <a:pt x="81094" y="71250"/>
                </a:lnTo>
                <a:cubicBezTo>
                  <a:pt x="81094" y="89890"/>
                  <a:pt x="71650" y="105000"/>
                  <a:pt x="60000" y="105000"/>
                </a:cubicBezTo>
                <a:lnTo>
                  <a:pt x="52969" y="105000"/>
                </a:lnTo>
                <a:cubicBezTo>
                  <a:pt x="41319" y="105000"/>
                  <a:pt x="31875" y="89890"/>
                  <a:pt x="31875" y="71250"/>
                </a:cubicBezTo>
                <a:lnTo>
                  <a:pt x="31875" y="37500"/>
                </a:lnTo>
                <a:lnTo>
                  <a:pt x="45937" y="37500"/>
                </a:lnTo>
                <a:lnTo>
                  <a:pt x="45937" y="71250"/>
                </a:lnTo>
                <a:cubicBezTo>
                  <a:pt x="45937" y="77463"/>
                  <a:pt x="49085" y="82500"/>
                  <a:pt x="52969" y="82500"/>
                </a:cubicBezTo>
                <a:lnTo>
                  <a:pt x="60000" y="82500"/>
                </a:lnTo>
                <a:cubicBezTo>
                  <a:pt x="63883" y="82500"/>
                  <a:pt x="67031" y="77463"/>
                  <a:pt x="67031" y="71250"/>
                </a:cubicBezTo>
                <a:lnTo>
                  <a:pt x="67031" y="37500"/>
                </a:lnTo>
                <a:lnTo>
                  <a:pt x="60000" y="37500"/>
                </a:lnTo>
                <a:lnTo>
                  <a:pt x="74063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7"/>
          <p:cNvSpPr txBox="1"/>
          <p:nvPr/>
        </p:nvSpPr>
        <p:spPr>
          <a:xfrm>
            <a:off x="901700" y="629840"/>
            <a:ext cx="7702550" cy="34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După felul lor substantivele se împart în </a:t>
            </a:r>
            <a:r>
              <a:rPr lang="ro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două categorii</a:t>
            </a:r>
            <a:r>
              <a:rPr lang="ro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</p:txBody>
      </p:sp>
      <p:sp>
        <p:nvSpPr>
          <p:cNvPr id="231" name="Google Shape;231;p37"/>
          <p:cNvSpPr txBox="1"/>
          <p:nvPr/>
        </p:nvSpPr>
        <p:spPr>
          <a:xfrm>
            <a:off x="323850" y="975122"/>
            <a:ext cx="8351837" cy="4501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Substantive proprii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care arată anumite fiinţe, anumite lucruri, anumite fenomene ale naturii, spre a le deosebi de celelalte de acelaşi fel.</a:t>
            </a:r>
            <a:endParaRPr sz="1000"/>
          </a:p>
          <a:p>
            <a:pPr marL="250825" marR="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⮚"/>
            </a:pPr>
            <a:endParaRPr sz="1000"/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Exemplu</a:t>
            </a: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Mihai, Ioana, Logan, Audi, Terra, Dobreşti, Corbu, Constanţa, Piteşti, „Aminitiri din copilărie”, Mihai Eminescu, România, Austria, Europa, Marea Neagră, Oceanul Atlantic.</a:t>
            </a:r>
            <a:endParaRPr sz="800" i="1"/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Substantivele proprii se scriu cu literă mare indiferent de locul lor în propoziţie.</a:t>
            </a:r>
            <a:endParaRPr sz="1000"/>
          </a:p>
          <a:p>
            <a:pPr marL="250825" marR="0" lvl="0" indent="-225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Noto Sans Symbols"/>
              <a:buChar char="⮚"/>
            </a:pPr>
            <a:r>
              <a:rPr lang="ro" sz="2000" b="1" i="0" u="non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Exemplu:</a:t>
            </a:r>
            <a:endParaRPr sz="1000"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2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Mulţi exploratori au pornit din </a:t>
            </a:r>
            <a:r>
              <a:rPr lang="ro"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Europa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</a:t>
            </a:r>
            <a:endParaRPr sz="800" i="1"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o"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Aştept microbuzul spre </a:t>
            </a:r>
            <a:r>
              <a:rPr lang="ro"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Săcele.</a:t>
            </a:r>
            <a:endParaRPr sz="800" i="1"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ro"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În curând va sosi din fabrică noua </a:t>
            </a:r>
            <a:r>
              <a:rPr lang="ro"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Dacia Logan </a:t>
            </a:r>
            <a:r>
              <a:rPr lang="ro" sz="18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părinţilor.</a:t>
            </a:r>
            <a:endParaRPr sz="800" i="1"/>
          </a:p>
          <a:p>
            <a:pPr marL="250825" marR="0" lvl="0" indent="-250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Microsoft Office PowerPoint</Application>
  <PresentationFormat>Expunere pe ecran (16:9)</PresentationFormat>
  <Paragraphs>178</Paragraphs>
  <Slides>20</Slides>
  <Notes>20</Notes>
  <HiddenSlides>0</HiddenSlides>
  <MMClips>0</MMClips>
  <ScaleCrop>false</ScaleCrop>
  <HeadingPairs>
    <vt:vector size="4" baseType="variant">
      <vt:variant>
        <vt:lpstr>Temă</vt:lpstr>
      </vt:variant>
      <vt:variant>
        <vt:i4>3</vt:i4>
      </vt:variant>
      <vt:variant>
        <vt:lpstr>Titluri diapozitive</vt:lpstr>
      </vt:variant>
      <vt:variant>
        <vt:i4>20</vt:i4>
      </vt:variant>
    </vt:vector>
  </HeadingPairs>
  <TitlesOfParts>
    <vt:vector size="23" baseType="lpstr">
      <vt:lpstr>Simple Light</vt:lpstr>
      <vt:lpstr>1_Facet</vt:lpstr>
      <vt:lpstr>Facet</vt:lpstr>
      <vt:lpstr>SUBSTANTIVUL</vt:lpstr>
      <vt:lpstr>Definiție:</vt:lpstr>
      <vt:lpstr>Prezentare PowerPoint</vt:lpstr>
      <vt:lpstr>Exemple de  substantive care  arată: </vt:lpstr>
      <vt:lpstr>Exemple de  substantive care  arată: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Scrierea corectă a formelor substantivului:</vt:lpstr>
      <vt:lpstr>Analiza gramaticală a substantivului:</vt:lpstr>
      <vt:lpstr>Analiza gramaticală a substantivului: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SUBSTANTIVUL</dc:title>
  <dc:creator>User</dc:creator>
  <cp:lastModifiedBy>User</cp:lastModifiedBy>
  <cp:revision>1</cp:revision>
  <dcterms:modified xsi:type="dcterms:W3CDTF">2022-01-31T20:21:51Z</dcterms:modified>
</cp:coreProperties>
</file>